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85" r:id="rId12"/>
    <p:sldId id="288" r:id="rId13"/>
    <p:sldId id="286" r:id="rId14"/>
    <p:sldId id="264" r:id="rId15"/>
    <p:sldId id="290" r:id="rId16"/>
    <p:sldId id="292" r:id="rId17"/>
    <p:sldId id="291" r:id="rId18"/>
    <p:sldId id="266" r:id="rId19"/>
    <p:sldId id="297" r:id="rId20"/>
    <p:sldId id="323" r:id="rId21"/>
    <p:sldId id="299" r:id="rId22"/>
    <p:sldId id="300" r:id="rId23"/>
    <p:sldId id="301" r:id="rId24"/>
    <p:sldId id="293" r:id="rId25"/>
    <p:sldId id="305" r:id="rId26"/>
    <p:sldId id="330" r:id="rId27"/>
    <p:sldId id="331" r:id="rId28"/>
    <p:sldId id="313" r:id="rId29"/>
    <p:sldId id="332" r:id="rId30"/>
    <p:sldId id="278" r:id="rId31"/>
    <p:sldId id="270" r:id="rId32"/>
    <p:sldId id="315" r:id="rId33"/>
    <p:sldId id="311" r:id="rId34"/>
    <p:sldId id="283" r:id="rId35"/>
    <p:sldId id="273" r:id="rId36"/>
    <p:sldId id="268" r:id="rId37"/>
    <p:sldId id="322" r:id="rId38"/>
    <p:sldId id="272" r:id="rId39"/>
    <p:sldId id="289" r:id="rId40"/>
    <p:sldId id="329" r:id="rId41"/>
  </p:sldIdLst>
  <p:sldSz cx="18288000" cy="10287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3F1"/>
    <a:srgbClr val="3399FF"/>
    <a:srgbClr val="558ED5"/>
    <a:srgbClr val="4F81BD"/>
    <a:srgbClr val="087186"/>
    <a:srgbClr val="0066CC"/>
    <a:srgbClr val="0033CC"/>
    <a:srgbClr val="89CFFF"/>
    <a:srgbClr val="021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5" y="3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14:59.5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0 181,'0'-2,"1"0,-1 0,0 0,1 0,-1 0,1 0,-1 0,1 0,0 0,0 0,0 1,0-1,0 0,0 1,0-1,1 1,-1-1,1 1,-1 0,1-1,-1 1,1 0,0 0,0 0,-1 0,1 0,0 1,0-1,0 0,0 1,3-1,8-1,-1 1,1 0,-1 0,13 2,-10 0,11 0,1-2,-1 0,45-9,-29 1,65-4,-15 1,-17 1,-16 2,67-18,-1-1,-95 23,0 1,41 1,1588 7,-963-5,542 1,-648 27,-394-3,-146-16,-18-4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1.31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8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250 489,'2552'0,"-2321"17,-19 1,-5-21,112 6,-302-1,0 2,0-1,-1 2,1 1,15 7,-14-6,1 0,-1-1,32 6,44-5,172-7,-105-4,-119 5,0 0,0-1,0-2,0-2,0-2,62-16,-44 6,-45 13,0-1,1 0,-1-1,21-11,-31 13,-1 1,1-2,-1 1,0 0,0-1,-1 1,1-1,-1 0,1-1,-1 1,0 0,-1-1,1 0,-1 1,0-1,0 0,1-9,1 0,-2 1,1-1,-2 0,0 0,-1 0,0 0,-4-25,3 35,0-1,0 1,0 0,0 0,-1 0,1 0,-1 0,0 0,-1 1,1-1,0 1,-1-1,0 1,0 0,0 0,0 0,0 0,-1 1,1-1,-1 1,0 0,0 0,0 0,0 0,0 1,0 0,0 0,-8-1,-8 1,1 1,0 0,-1 2,1 0,-36 10,22-3,0 2,-46 21,46-16,-4 3,0-2,0-2,-2-1,-49 11,-198 48,25-8,223-53,-58 25,70-25,-1-2,0 0,0-2,-1-1,-29 4,-291 32,132-13,-313 3,499-31,0 0,-47 11,40-6,-45 3,-510-7,303-5,-791 2,1068 0,1-1,-1 1,1-2,0 1,-1-2,1 1,0-2,1 1,-1-2,-18-9,21 9,1 0,0-1,0 0,1-1,-1 1,1-1,1-1,-1 1,1-1,0 0,1 0,0 0,-5-17,2 3,1 0,1 0,2 0,-3-38,8-93,1 77,-3 68,0-3,0 0,1 1,0-1,5-19,-5 27,0 0,1 0,-1 1,0-1,1 0,0 0,-1 1,1-1,0 1,1 0,-1-1,0 1,1 0,-1 0,1 0,-1 1,1-1,0 1,0-1,0 1,4-1,26-5,1 2,0 1,0 1,0 2,48 5,-10-2,2659 7,-1745-10,-959-1,0-1,-1-1,0-1,45-15,-37 9,63-9,24 14,-88 6,-1-1,65-11,-38 2,0 3,1 3,70 4,-116 0,-6 0,-1 0,1 1,-1 0,1 0,-1 0,1 1,-1 0,0 1,0 0,0 0,0 0,0 1,-1 0,0 0,7 7,-7-5,0 0,-1 1,1 0,-2 0,1 0,-1 0,0 1,-1 0,1 0,-2 0,1 0,-1 0,2 14,1 36,-2 0,-8 104,-1-25,6-110,1-12,-1 0,-1 0,0-1,-6 28,6-38,0 0,-1-1,1 1,-1-1,0 0,1 1,-2-1,1 0,0 0,-1 0,1 0,-1 0,0-1,0 0,0 1,0-1,0 0,-1 0,1 0,0-1,-1 1,0-1,-6 2,-22 2,0-2,-1-1,1-1,-60-7,4 1,-687 2,423 5,301-5,-73-12,-36-2,-255 14,396 1,1-1,-1-1,1 0,-35-15,33 12,0 0,-1 1,-34-5,-167 5,152 7,-130-14,94 1,-189 2,257 10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08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1 247,'0'-1,"1"-1,-1 0,1 0,0 0,0 0,0 0,0 1,0-1,0 0,0 1,0-1,1 1,-1-1,1 1,-1-1,1 1,-1 0,1 0,0 0,1-1,40-17,-6 11,0 1,0 3,0 1,0 1,55 5,-19-1,671-28,-133-40,-311 56,-65 5,-171-2,86-20,-95 15,0 2,81-3,582 16,-673-3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10.9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1 144,'97'-1,"149"-19,-123 8,238 8,-182 7,2739-3,-2886-2,-1-1,1-1,-1-2,0-1,-1-1,0-2,38-17,-43 18,1 0,0 2,0 2,1 0,0 1,33 1,-21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15:01.7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65,'49'1,"152"-4,-142-1,81-15,-83 7,-20 3,1 2,1 2,55-2,601 10,-399-4,-84 12,-191-9,7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15:03.8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0 212,'0'-2,"0"0,1 0,-1 0,0 0,1 0,-1 1,1-1,0 0,0 0,-1 0,1 1,0-1,1 1,-1-1,0 1,0-1,1 1,-1-1,1 1,-1 0,1 0,-1 0,1 0,0 0,2-1,4-1,0 0,0 1,0 0,13-2,61-4,139 4,-148 5,2130 1,-1937-2,-201-3,111-20,-57 5,-60 11,183-27,-155 21,0 3,89 2,74-4,84-6,1 17,-168 2,-143-1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15:06.2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1,'1235'0,"-1122"8,-12 0,475-6,-295-4,-259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19:49:34.8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15399 15610 16383 0 0,'6'0'0'0'0,"7"0"0"0"0,8 0 0 0 0,6 0 0 0 0,10 0 0 0 0,16 0 0 0 0,4 0 0 0 0,11 0 0 0 0,0 0 0 0 0,4 0 0 0 0,3 0 0 0 0,6 0 0 0 0,0 0 0 0 0,-7 0 0 0 0,-11 0 0 0 0,-4 0 0 0 0,-7 0 0 0 0,-6 0 0 0 0,-5 0 0 0 0,-4 0 0 0 0,-2 0 0 0 0,-2 0 0 0 0,6 0 0 0 0,2 0 0 0 0,-1 6 0 0 0,5 2 0 0 0,1-1 0 0 0,-2-1 0 0 0,-3-2 0 0 0,-8 5 0 0 0,-4 0 0 0 0,-1-1 0 0 0,0-2 0 0 0,8-2 0 0 0,3-2 0 0 0,0 5 0 0 0,0 1 0 0 0,-1-1 0 0 0,-1-1 0 0 0,-1-2 0 0 0,-1-2 0 0 0,-1-1 0 0 0,6-1 0 0 0,2 0 0 0 0,-7 6 0 0 0,-2 1 0 0 0,-3 0 0 0 0,1-1 0 0 0,6-2 0 0 0,3 4 0 0 0,0 1 0 0 0,11-1 0 0 0,2-2 0 0 0,5-2 0 0 0,-3-1 0 0 0,-5-2 0 0 0,-4-1 0 0 0,-5 0 0 0 0,-3-1 0 0 0,3 1 0 0 0,0 0 0 0 0,0-1 0 0 0,-2 1 0 0 0,4 0 0 0 0,7 0 0 0 0,0 0 0 0 0,4 0 0 0 0,-3 0 0 0 0,-3 0 0 0 0,-4 0 0 0 0,-4 0 0 0 0,-3 0 0 0 0,-2 0 0 0 0,0 0 0 0 0,-2 0 0 0 0,0 0 0 0 0,1 0 0 0 0,-1 0 0 0 0,1 0 0 0 0,0 0 0 0 0,0 0 0 0 0,0 0 0 0 0,0 0 0 0 0,0 0 0 0 0,0 0 0 0 0,1 0 0 0 0,-1 0 0 0 0,0 0 0 0 0,0 0 0 0 0,0 0 0 0 0,-6 0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5T22:28:46.3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22225 17727 16383 0 0,'6'0'0'0'0,"8"0"0"0"0,15 0 0 0 0,7 0 0 0 0,11 0 0 0 0,9 6 0 0 0,8 2 0 0 0,4 0 0 0 0,10-2 0 0 0,10-1 0 0 0,8-2 0 0 0,1-2 0 0 0,-5 6 0 0 0,-5 1 0 0 0,-6 0 0 0 0,-3-3 0 0 0,2 0 0 0 0,1-3 0 0 0,-2-1 0 0 0,-8 6 0 0 0,-3 1 0 0 0,-2 0 0 0 0,1-3 0 0 0,1 0 0 0 0,7-3 0 0 0,10-1 0 0 0,8 0 0 0 0,7-1 0 0 0,5 0 0 0 0,3-1 0 0 0,1 7 0 0 0,2 2 0 0 0,-1 0 0 0 0,-7-2 0 0 0,-8-2 0 0 0,-8-1 0 0 0,-7-2 0 0 0,2 6 0 0 0,-7 1 0 0 0,-5 0 0 0 0,-13 4 0 0 0,-11 0 0 0 0,0-2 0 0 0,3 4 0 0 0,7-1 0 0 0,5 4 0 0 0,5-2 0 0 0,9-2 0 0 0,-1 2 0 0 0,-8-2 0 0 0,-8-2 0 0 0,-15-4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23.9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36.0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17 386,'0'0,"0"-1,0 0,1 0,-1 1,0-1,1 0,-1 0,0 1,1-1,-1 0,1 1,-1-1,1 1,0-1,-1 1,1-1,0 1,-1-1,1 1,0 0,-1-1,1 1,0 0,0-1,-1 1,2 0,27-6,-24 6,126-13,227 9,-204 6,-34 0,152-5,-234-2,-1-1,52-17,-51 13,1 1,38-4,63-3,118-7,846 25,-1078-4,-1-1,1-1,-1-1,45-16,-40 12,0 0,53-6,125 11,-145 5,1-2,71-10,209-32,-314 38,83-14,189-6,-279 23,-1-1,1 0,-1-2,0-1,26-10,-23 8,0 0,0 2,43-5,-7 7,96 7,-152-3,0 1,1 0,-1 0,0 0,0 1,0 0,0 0,-1 0,1 0,0 1,-1-1,0 1,1 1,-1-1,0 0,-1 1,1 0,-1 0,1 0,-1 0,0 1,-1-1,1 1,-1 0,0-1,0 1,-1 0,3 8,0 11,0 1,-2 0,-1 0,-3 44,1-35,-1-18,0 0,-1 0,0 0,-2-1,1 1,-2-1,0 0,-17 28,-7 19,18-26,11-31,0 0,-1 1,0-1,0 0,0 0,-1 0,-4 6,5-9,0 0,1-1,-1 1,0-1,0 0,0 0,0 0,0 0,0 0,-1 0,1 0,0-1,0 1,-1-1,1 1,0-1,-1 0,1 0,0 0,-1 0,1-1,-3 0,-48-9,-92-29,93 22,-94-16,35 24,-197 8,131 5,-1888-4,2022-3,0-1,1-3,-57-15,50 10,-94-10,-282 19,209 6,155-3,-137 4,163-1,1 1,0 2,-58 18,53-10,-2-2,0-2,-42 5,77-15,-1 1,0-1,1 0,-1 0,0-1,1 0,-1 0,1-1,0 0,-1 0,1 0,0-1,0 0,0 0,0 0,1-1,0 0,-9-7,8 4,1 1,-1-2,1 1,0 0,1-1,-1 0,2 0,-1-1,1 1,0-1,1 1,0-1,-1-13,-4-116,3 47,4 88,0-1,0 1,0 0,0 0,1 0,-1 0,1 0,0 0,0 0,0 0,0 0,0 0,1 1,-1-1,1 0,0 1,0-1,3-3,-1 3,0 0,1-1,-1 2,1-1,0 0,0 1,0 0,0 0,0 0,5 0,15-3,0 2,-1 1,46 2,-59 0,131 10,200 40,-158-20,-93-16,1067 140,-920-128,302 20,174-45,-451-3,-637-14,-38-3,-1992 20,2396-1,0 0,0 0,1 1,-1 0,0 0,0 1,1-1,-1 2,1-1,-1 1,1 1,0-1,0 1,1 0,-1 1,1 0,0 0,0 0,1 0,-1 1,1 0,0 0,-6 12,-7 13,-27 64,31-63,-34 59,47-90,0 1,-1-1,1 1,0-1,0 1,0-1,0 1,1 0,-1 0,0-1,1 1,-1 0,1 0,0 0,-1 0,1 0,0 0,0-1,0 1,1 3,1-4,-1 1,1-1,0 0,-1 0,1 0,0 0,0 0,0 0,0 0,0 0,0-1,0 1,0-1,0 0,0 0,0 0,0 0,0 0,3 0,309-3,-95-3,76-15,-280 19,178-22,210 1,-241 26,247-6,-277-13,33-2,118 19,83-3,-220-15,32 0,554 15,-349 4,-356-4,0-1,0-2,0-1,-1-1,30-12,8-1,-55 16,-9 1,-21 1,-37 1,56 1,-237-1,-159 6,372-2,1 1,0 2,-33 11,-46 10,-346 23,174-24,89 11,136-25,0-1,-1-3,-64 2,-1471-13,1520 6,-84 15,58-5,-7 1,24-3,-97 1,28-11,-250-5,388 4,0 0,0-1,0 0,1 0,-1-1,1 0,-1 0,1 0,0-1,-1 0,1 0,-10-8,12 7,0 0,0-1,1 1,-1-1,1 0,0 0,0 0,1 0,-1 0,1 0,0-1,1 1,-1-1,1 0,0-8,-2-27,1-1,3 1,7-56,-5 87,-1-1,2 1,-1-1,1 1,1 0,0 0,0 1,1 0,0 0,1 0,0 0,0 1,0 0,1 1,1 0,-1 0,1 1,14-8,-3 2,0 1,1 1,0 1,1 1,0 1,0 1,41-7,11 8,98 5,-104 3,134-14,-140 2,169-31,-164 25,0 3,124-6,140 19,-132 2,-158-1,74 13,-72-7,60 2,149 7,-41-2,-50-14,-92-2,1 2,80 13,-60-1,-49-8,-1 1,68 21,-69-16,0-1,0-2,0-1,52 1,163-9,-106-2,74 3,-183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602"/>
          </a:xfrm>
          <a:prstGeom prst="rect">
            <a:avLst/>
          </a:prstGeom>
        </p:spPr>
        <p:txBody>
          <a:bodyPr vert="horz" lIns="52174" tIns="26087" rIns="52174" bIns="26087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0" y="1"/>
            <a:ext cx="4028440" cy="351602"/>
          </a:xfrm>
          <a:prstGeom prst="rect">
            <a:avLst/>
          </a:prstGeom>
        </p:spPr>
        <p:txBody>
          <a:bodyPr vert="horz" lIns="52174" tIns="26087" rIns="52174" bIns="26087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74" tIns="26087" rIns="52174" bIns="260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4297"/>
            <a:ext cx="7437120" cy="2759803"/>
          </a:xfrm>
          <a:prstGeom prst="rect">
            <a:avLst/>
          </a:prstGeom>
        </p:spPr>
        <p:txBody>
          <a:bodyPr vert="horz" lIns="52174" tIns="26087" rIns="52174" bIns="260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799"/>
            <a:ext cx="4028440" cy="351601"/>
          </a:xfrm>
          <a:prstGeom prst="rect">
            <a:avLst/>
          </a:prstGeom>
        </p:spPr>
        <p:txBody>
          <a:bodyPr vert="horz" lIns="52174" tIns="26087" rIns="52174" bIns="26087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0" y="6658799"/>
            <a:ext cx="4028440" cy="351601"/>
          </a:xfrm>
          <a:prstGeom prst="rect">
            <a:avLst/>
          </a:prstGeom>
        </p:spPr>
        <p:txBody>
          <a:bodyPr vert="horz" lIns="52174" tIns="26087" rIns="52174" bIns="26087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4/19/2022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4/19/2022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hcde-texas.org/transparency/tax-rate/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wme.com/sh?h=4ddBbs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7" Type="http://schemas.openxmlformats.org/officeDocument/2006/relationships/customXml" Target="../ink/ink3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0.png"/><Relationship Id="rId11" Type="http://schemas.openxmlformats.org/officeDocument/2006/relationships/image" Target="../media/image35.png"/><Relationship Id="rId5" Type="http://schemas.openxmlformats.org/officeDocument/2006/relationships/customXml" Target="../ink/ink2.xml"/><Relationship Id="rId10" Type="http://schemas.openxmlformats.org/officeDocument/2006/relationships/image" Target="../media/image34.png"/><Relationship Id="rId4" Type="http://schemas.openxmlformats.org/officeDocument/2006/relationships/image" Target="../media/image310.png"/><Relationship Id="rId9" Type="http://schemas.openxmlformats.org/officeDocument/2006/relationships/customXml" Target="../ink/ink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7" Type="http://schemas.openxmlformats.org/officeDocument/2006/relationships/image" Target="../media/image3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5.xml"/><Relationship Id="rId5" Type="http://schemas.openxmlformats.org/officeDocument/2006/relationships/customXml" Target="../ink/ink6.xml"/><Relationship Id="rId10" Type="http://schemas.openxmlformats.org/officeDocument/2006/relationships/image" Target="../media/image400.png"/><Relationship Id="rId4" Type="http://schemas.openxmlformats.org/officeDocument/2006/relationships/image" Target="../media/image39.png"/><Relationship Id="rId9" Type="http://schemas.openxmlformats.org/officeDocument/2006/relationships/customXml" Target="../ink/ink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customXml" Target="../ink/ink13.xml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0.xml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11" y="0"/>
            <a:ext cx="18279110" cy="10289540"/>
            <a:chOff x="9411" y="0"/>
            <a:chExt cx="18279110" cy="10289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95202" y="0"/>
              <a:ext cx="6892797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46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1753F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16000" y="2394518"/>
            <a:ext cx="9265920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sz="1040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>
                <a:solidFill>
                  <a:srgbClr val="13110E"/>
                </a:solidFill>
                <a:latin typeface="Roboto"/>
                <a:cs typeface="Roboto"/>
              </a:rPr>
              <a:t>As of March 31, 2022</a:t>
            </a:r>
            <a:endParaRPr sz="3200">
              <a:latin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57" y="779080"/>
            <a:ext cx="4907603" cy="13342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62314-6203-4141-A3E0-623E7BB11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3999" y="9566910"/>
            <a:ext cx="609601" cy="430887"/>
          </a:xfrm>
          <a:ln>
            <a:solidFill>
              <a:schemeClr val="tx1"/>
            </a:solidFill>
          </a:ln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59" y="-31750"/>
            <a:ext cx="18288000" cy="4305300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95300"/>
            <a:ext cx="10058400" cy="1625600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anchor="t">
            <a:normAutofit fontScale="900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6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As of </a:t>
            </a:r>
            <a:r>
              <a:rPr lang="en-US" sz="4000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March 31, 2022</a:t>
            </a:r>
            <a:br>
              <a:rPr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500" b="1" i="1" u="none" strike="noStrike" kern="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Roboto"/>
                <a:cs typeface="Adobe Devanagari" panose="02040503050201020203" pitchFamily="18" charset="0"/>
              </a:rPr>
              <a:t>Indicators of Revenue Growth</a:t>
            </a:r>
            <a:endParaRPr kumimoji="0" lang="en-US" sz="45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11534" y="2799550"/>
            <a:ext cx="7178268" cy="1855077"/>
          </a:xfrm>
          <a:prstGeom prst="rect">
            <a:avLst/>
          </a:prstGeom>
          <a:solidFill>
            <a:srgbClr val="558ED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180047" y="2799551"/>
            <a:ext cx="6821953" cy="1866884"/>
          </a:xfrm>
          <a:prstGeom prst="rect">
            <a:avLst/>
          </a:prstGeom>
          <a:solidFill>
            <a:srgbClr val="558ED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20243" y="4800600"/>
            <a:ext cx="7187711" cy="323354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$13,734,576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Total Revenues $66,941,292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198199" y="4798971"/>
            <a:ext cx="6803801" cy="323517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536836" y="8189150"/>
            <a:ext cx="2644764" cy="1034886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 FY22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791200" y="8191867"/>
            <a:ext cx="2644764" cy="1034886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13% FY21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623435" y="8171363"/>
            <a:ext cx="2644765" cy="1025522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2877800" y="8168783"/>
            <a:ext cx="2644765" cy="1013317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44%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4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2044018" y="5448300"/>
            <a:ext cx="6940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920243" y="6568566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180047" y="6590277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234642" y="5682539"/>
            <a:ext cx="6198561" cy="334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107953" y="4769672"/>
            <a:ext cx="68913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</a:t>
            </a:r>
            <a:r>
              <a:rPr lang="en-US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$13,734,576 - 14,486,050</a:t>
            </a:r>
          </a:p>
          <a:p>
            <a:endParaRPr lang="en-US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</a:t>
            </a:r>
            <a:r>
              <a:rPr lang="en-US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$14,486,050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CA93714-032F-4E9D-8776-A91C6FEF4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10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4" y="3810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11" y="887025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2021</a:t>
            </a: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-2022</a:t>
            </a:r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b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45E132-CD4B-4AF1-B069-7202FA489A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11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27103-DE4C-476A-A115-927A6B361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19099"/>
            <a:ext cx="10210800" cy="84511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1" y="0"/>
            <a:ext cx="18269178" cy="9147923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3011722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13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13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13110E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13110E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u="sng" spc="25" dirty="0">
                <a:solidFill>
                  <a:srgbClr val="13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13110E"/>
                </a:solidFill>
                <a:latin typeface="Roboto"/>
                <a:cs typeface="Roboto"/>
              </a:rPr>
              <a:t>Budget to Actual for period ending March 31, 2022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CF1D97-0E80-4272-916F-E950BD0A40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12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64F57F-C837-44EF-A334-9891F3D0B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373" y="3087922"/>
            <a:ext cx="11865253" cy="578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13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13110E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13110E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13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13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13110E"/>
                </a:solidFill>
                <a:latin typeface="Roboto"/>
                <a:cs typeface="Roboto"/>
              </a:rPr>
              <a:t>Budget to Actual for period ending March 31, 2022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8903DDC-707A-44A3-9A6B-5D97D016ADF8}"/>
              </a:ext>
            </a:extLst>
          </p:cNvPr>
          <p:cNvSpPr/>
          <p:nvPr/>
        </p:nvSpPr>
        <p:spPr>
          <a:xfrm rot="16200000">
            <a:off x="12374275" y="8944132"/>
            <a:ext cx="595236" cy="685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4EF994-4A75-4527-A76C-458B0852E9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13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88D9FB-A8CA-48EC-BC11-A3930B0CE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40" y="2998526"/>
            <a:ext cx="16047215" cy="59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1" y="3464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EA4FB8-37A9-4E5B-8B78-6CA08AC09132}"/>
              </a:ext>
            </a:extLst>
          </p:cNvPr>
          <p:cNvSpPr txBox="1">
            <a:spLocks/>
          </p:cNvSpPr>
          <p:nvPr/>
        </p:nvSpPr>
        <p:spPr>
          <a:xfrm>
            <a:off x="2443843" y="309022"/>
            <a:ext cx="13413836" cy="262294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FY 2021&amp;22 COVID19 Budget to Actual – </a:t>
            </a:r>
            <a:endParaRPr lang="en-US" sz="4000" dirty="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4000" dirty="0">
                <a:latin typeface="Roboto"/>
                <a:ea typeface="Roboto"/>
                <a:cs typeface="Adobe Devanagari" panose="02040503050201020203" pitchFamily="18" charset="0"/>
              </a:rPr>
              <a:t>Expenditures</a:t>
            </a:r>
          </a:p>
          <a:p>
            <a:pPr algn="ctr">
              <a:spcAft>
                <a:spcPts val="600"/>
              </a:spcAft>
            </a:pPr>
            <a:r>
              <a:rPr lang="en-US" sz="4000" dirty="0">
                <a:latin typeface="Roboto"/>
                <a:ea typeface="Roboto"/>
                <a:cs typeface="Adobe Devanagari" panose="02040503050201020203" pitchFamily="18" charset="0"/>
              </a:rPr>
              <a:t>for period ending March 31, 2022</a:t>
            </a:r>
            <a:endParaRPr lang="en-US" sz="4000" kern="1200" dirty="0"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9D7AEFF-B4CD-4946-8347-893B59B0E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14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343485-5114-4609-A5AE-A4D2C4A29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821" y="3115606"/>
            <a:ext cx="13634357" cy="587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3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>
                <a:latin typeface="Roboto"/>
                <a:ea typeface="Roboto"/>
                <a:cs typeface="Adobe Devanagari" panose="02040503050201020203" pitchFamily="18" charset="0"/>
              </a:rPr>
              <a:t>FY 2021-22 Donations Report</a:t>
            </a:r>
            <a:br>
              <a:rPr lang="en-US" sz="40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>
                <a:latin typeface="Roboto"/>
                <a:ea typeface="Roboto"/>
                <a:cs typeface="Adobe Devanagari" panose="02040503050201020203" pitchFamily="18" charset="0"/>
              </a:rPr>
              <a:t>All Funds as of March 31, 2022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2B97641-1CF4-493B-8FAB-55567A829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15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8E33F-A7F1-4BA4-83A6-D6AD98526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1" y="2536506"/>
            <a:ext cx="11277600" cy="66227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411" y="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2819400" y="342900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>
                <a:latin typeface="Roboto"/>
                <a:ea typeface="Roboto"/>
                <a:cs typeface="Adobe Devanagari" panose="02040503050201020203" pitchFamily="18" charset="0"/>
              </a:rPr>
              <a:t>FY 2021-22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>
                <a:latin typeface="Roboto"/>
                <a:ea typeface="Roboto"/>
                <a:cs typeface="Adobe Devanagari" panose="02040503050201020203" pitchFamily="18" charset="0"/>
              </a:rPr>
              <a:t>All Funds as of March 31, 2022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16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F81A7A4D-BB05-8335-B025-21D3DCBBE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61" y="3156736"/>
            <a:ext cx="16874836" cy="397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>
                <a:latin typeface="Roboto"/>
                <a:ea typeface="Roboto"/>
                <a:cs typeface="Adobe Devanagari" panose="02040503050201020203" pitchFamily="18" charset="0"/>
              </a:rPr>
              <a:t>TAX COLLECTIONS COMPARATIVE ANALYSIS </a:t>
            </a:r>
            <a:b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>
                <a:latin typeface="Roboto"/>
                <a:ea typeface="Roboto"/>
                <a:cs typeface="Adobe Devanagari" panose="02040503050201020203" pitchFamily="18" charset="0"/>
              </a:rPr>
              <a:t>Fiscal Year-To-Date as of March 31, 2022</a:t>
            </a:r>
            <a:endParaRPr lang="en-US" sz="3600" kern="0">
              <a:ln w="0"/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5240000" y="4762500"/>
            <a:ext cx="1371600" cy="762000"/>
          </a:xfrm>
          <a:prstGeom prst="roundRect">
            <a:avLst/>
          </a:prstGeom>
          <a:solidFill>
            <a:srgbClr val="1753F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$517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13707446" y="8887364"/>
            <a:ext cx="3666154" cy="1292662"/>
          </a:xfrm>
          <a:prstGeom prst="rect">
            <a:avLst/>
          </a:prstGeom>
          <a:solidFill>
            <a:srgbClr val="558ED5"/>
          </a:solidFill>
          <a:ln>
            <a:solidFill>
              <a:srgbClr val="8C66B3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chemeClr val="bg1"/>
                </a:solidFill>
                <a:latin typeface="Abadi Extra Light" panose="020B0204020104020204" pitchFamily="34" charset="0"/>
                <a:cs typeface="Arial" charset="0"/>
              </a:rPr>
              <a:t>See Tax Calculator at:</a:t>
            </a:r>
            <a:endParaRPr lang="en-US" sz="2200">
              <a:solidFill>
                <a:schemeClr val="bg1"/>
              </a:solidFill>
              <a:latin typeface="Abadi Extra Light" panose="020B0204020104020204" pitchFamily="34" charset="0"/>
              <a:cs typeface="Arial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chemeClr val="bg1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 </a:t>
            </a:r>
            <a:r>
              <a:rPr lang="en-US" sz="2200" u="sng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adi Extra Light" panose="020B0204020104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https://hcde-texas.org/transparency/tax-rate</a:t>
            </a:r>
            <a:r>
              <a:rPr lang="en-US" sz="2200" u="sng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2200" u="sng">
              <a:ln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69765-4A72-4439-B0FB-B7C95FBE889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DF172DA-0546-4C17-9EC8-DAA81101DE69}"/>
              </a:ext>
            </a:extLst>
          </p:cNvPr>
          <p:cNvSpPr txBox="1">
            <a:spLocks/>
          </p:cNvSpPr>
          <p:nvPr/>
        </p:nvSpPr>
        <p:spPr>
          <a:xfrm>
            <a:off x="17616796" y="9405183"/>
            <a:ext cx="3810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pPr/>
              <a:t>17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13F5AD-D79C-4A7D-ADDA-87101F71A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260" y="2341214"/>
            <a:ext cx="12449463" cy="650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4401800" cy="1752600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>
                <a:ln w="0"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 TAX COLLECTIONS </a:t>
            </a:r>
          </a:p>
          <a:p>
            <a:pPr algn="ctr"/>
            <a:r>
              <a:rPr lang="en-US" sz="3200" kern="0">
                <a:ln w="0"/>
                <a:latin typeface="Roboto"/>
                <a:ea typeface="Roboto"/>
                <a:cs typeface="Adobe Devanagari" panose="02040503050201020203" pitchFamily="18" charset="0"/>
              </a:rPr>
              <a:t>Fiscal Year-To-Date as of March 31, 2022 </a:t>
            </a:r>
            <a:endParaRPr lang="en-US" sz="3200" kern="0">
              <a:ln w="0"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>
                <a:ln w="0"/>
                <a:latin typeface="Roboto"/>
                <a:ea typeface="Roboto"/>
                <a:cs typeface="Adobe Devanagari" panose="02040503050201020203" pitchFamily="18" charset="0"/>
              </a:rPr>
              <a:t>(7th month / 12 months)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447B4D-429A-4240-A14D-82718C4F85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18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233020-9B28-4C26-B079-2A03BD587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083" y="2196989"/>
            <a:ext cx="11083834" cy="66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4750" y="-124506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a)  2021 Tax Rate = $0.004990/$100 Property Assessment/Appraisal - --&gt;  Annual Tax on a $249,978 - $67,494 = $182,484/100 x .004990 =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     Residential Property = $9.11 (net of 27%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b)  $705,000/$25,188,000 =  2.80% Collection and assessment costs </a:t>
            </a:r>
          </a:p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 TAX COLLECTIONS </a:t>
            </a:r>
          </a:p>
          <a:p>
            <a:pPr algn="ctr"/>
            <a:r>
              <a:rPr lang="en-US" sz="3200" kern="0"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200" kern="0">
                <a:ln w="0"/>
                <a:latin typeface="Roboto"/>
                <a:ea typeface="Roboto"/>
                <a:cs typeface="Adobe Devanagari" panose="02040503050201020203" pitchFamily="18" charset="0"/>
              </a:rPr>
              <a:t>March 31, 2022 </a:t>
            </a:r>
            <a:endParaRPr lang="en-US" sz="3200" kern="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800" kern="0">
                <a:latin typeface="Roboto"/>
                <a:ea typeface="Roboto"/>
                <a:cs typeface="Adobe Devanagari" panose="02040503050201020203" pitchFamily="18" charset="0"/>
              </a:rPr>
              <a:t>(7th month / 12 month)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DA9C399-E44E-4B74-A0E8-7240361688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19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2D747-6938-4499-AA10-E5B4A3BA3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622" y="1965592"/>
            <a:ext cx="12452755" cy="6813016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10058400" y="2857500"/>
            <a:ext cx="685800" cy="40401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5378055" y="5546719"/>
            <a:ext cx="609601" cy="624958"/>
          </a:xfrm>
          <a:prstGeom prst="down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1378876"/>
            <a:ext cx="18278475" cy="8947543"/>
            <a:chOff x="0" y="1342859"/>
            <a:chExt cx="18278475" cy="8947543"/>
          </a:xfrm>
        </p:grpSpPr>
        <p:sp>
          <p:nvSpPr>
            <p:cNvPr id="3" name="object 3"/>
            <p:cNvSpPr/>
            <p:nvPr/>
          </p:nvSpPr>
          <p:spPr>
            <a:xfrm>
              <a:off x="0" y="8871177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175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42859"/>
              <a:ext cx="7551232" cy="89441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96117" y="6591300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ln w="9524">
              <a:solidFill>
                <a:srgbClr val="1753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16515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/>
              <a:t>Highlights of Interim Financial Report (unaudited)</a:t>
            </a:r>
            <a:endParaRPr sz="6000" b="1"/>
          </a:p>
        </p:txBody>
      </p:sp>
      <p:sp>
        <p:nvSpPr>
          <p:cNvPr id="9" name="object 9"/>
          <p:cNvSpPr txBox="1"/>
          <p:nvPr/>
        </p:nvSpPr>
        <p:spPr>
          <a:xfrm>
            <a:off x="11143348" y="2789426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 spc="-5">
                <a:solidFill>
                  <a:srgbClr val="13110E"/>
                </a:solidFill>
                <a:latin typeface="Roboto"/>
                <a:cs typeface="Roboto"/>
              </a:rPr>
              <a:t>March 31, 2022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63476" y="4177831"/>
            <a:ext cx="7399076" cy="167481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600" dirty="0">
                <a:highlight>
                  <a:srgbClr val="FFFF00"/>
                </a:highlight>
                <a:latin typeface="Roboto"/>
                <a:cs typeface="Roboto"/>
              </a:rPr>
              <a:t>BUDGET AMENDMENT REPORT for the April 20, 2022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highlight>
                  <a:srgbClr val="FFFF00"/>
                </a:highlight>
                <a:latin typeface="Roboto"/>
                <a:cs typeface="Roboto"/>
              </a:rPr>
              <a:t>Board meeting</a:t>
            </a:r>
            <a:endParaRPr sz="3600" dirty="0">
              <a:highlight>
                <a:srgbClr val="FFFF00"/>
              </a:highlight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37524" y="6853960"/>
            <a:ext cx="7650276" cy="177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>
                <a:solidFill>
                  <a:srgbClr val="13110E"/>
                </a:solidFill>
                <a:highlight>
                  <a:srgbClr val="FFFF00"/>
                </a:highlight>
                <a:latin typeface="Roboto"/>
                <a:cs typeface="Roboto"/>
              </a:rPr>
              <a:t>Click below for a 1-minute Briefing: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err="1">
                <a:hlinkClick r:id="rId3"/>
              </a:rPr>
              <a:t>jan</a:t>
            </a:r>
            <a:r>
              <a:rPr lang="en-US" sz="2800">
                <a:hlinkClick r:id="rId3"/>
              </a:rPr>
              <a:t> 2022 | Financials | </a:t>
            </a:r>
            <a:r>
              <a:rPr lang="en-US" sz="2800" err="1">
                <a:hlinkClick r:id="rId3"/>
              </a:rPr>
              <a:t>ShowMe</a:t>
            </a:r>
            <a:endParaRPr lang="en-US" sz="2800">
              <a:solidFill>
                <a:srgbClr val="13110E"/>
              </a:solidFill>
              <a:highlight>
                <a:srgbClr val="FFFF00"/>
              </a:highlight>
              <a:latin typeface="Roboto"/>
              <a:cs typeface="Roboto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>
                <a:solidFill>
                  <a:srgbClr val="13110E"/>
                </a:solidFill>
                <a:highlight>
                  <a:srgbClr val="FFFF00"/>
                </a:highlight>
                <a:latin typeface="Roboto"/>
                <a:cs typeface="Roboto"/>
              </a:rPr>
              <a:t>Prepared by: Business Support Services Division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80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>
              <a:latin typeface="Roboto"/>
              <a:cs typeface="Roboto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2D5709-5186-46C4-AAB4-F2D328FC0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136"/>
            <a:ext cx="3886200" cy="105656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589BC-3A5D-41C4-AE82-F0E7C97EC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900"/>
            <a:ext cx="14553127" cy="164373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 TAX COLLECTIONS </a:t>
            </a:r>
          </a:p>
          <a:p>
            <a:pPr algn="ctr"/>
            <a:r>
              <a:rPr lang="en-US" sz="3200" kern="0"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200" kern="0">
                <a:ln w="0"/>
                <a:latin typeface="Roboto"/>
                <a:ea typeface="Roboto"/>
                <a:cs typeface="Adobe Devanagari" panose="02040503050201020203" pitchFamily="18" charset="0"/>
              </a:rPr>
              <a:t>March 31, 2022 </a:t>
            </a:r>
            <a:endParaRPr lang="en-US" sz="3200" kern="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800" kern="0">
                <a:latin typeface="Roboto"/>
                <a:ea typeface="Roboto"/>
                <a:cs typeface="Adobe Devanagari" panose="02040503050201020203" pitchFamily="18" charset="0"/>
              </a:rPr>
              <a:t>(7th month / 12 month)</a:t>
            </a:r>
          </a:p>
          <a:p>
            <a:pPr algn="ctr"/>
            <a:endParaRPr lang="en-US" sz="2800" kern="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 2021 Tax Rate = $0.004990/$100 Property Assessment/Appraisal - --&gt;  Annual Tax on a $249,978 - $67,494 = $182,484/100 x .004990 =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Residential Property = $9.11 (net of 27%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$705,000/$25,188,000 =  2.80% Collection and assessment costs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084FCAD-EF26-464B-B75A-5F10364FA9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20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5011030" y="3821974"/>
            <a:ext cx="762000" cy="53340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02103-45EA-4A8C-915B-5BC6B8B37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970" y="2087522"/>
            <a:ext cx="12343660" cy="668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31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>
                <a:latin typeface="Roboto"/>
                <a:ea typeface="Roboto"/>
                <a:cs typeface="Adobe Devanagari" panose="02040503050201020203" pitchFamily="18" charset="0"/>
              </a:rPr>
              <a:t>March 31, 2022</a:t>
            </a:r>
            <a:br>
              <a:rPr lang="en-US" sz="3200" kern="0" dirty="0"/>
            </a:br>
            <a:endParaRPr lang="en-US" sz="3200" kern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605350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0"/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944E8-2085-4ABF-BAAE-190A3CCCCBAC}"/>
              </a:ext>
            </a:extLst>
          </p:cNvPr>
          <p:cNvSpPr/>
          <p:nvPr/>
        </p:nvSpPr>
        <p:spPr>
          <a:xfrm>
            <a:off x="1890928" y="2835275"/>
            <a:ext cx="13272872" cy="248656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DE33BDF-8714-4CCA-9B3E-213031C7A7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21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5E82AC5-15CF-05C1-6ACC-7BC40465A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315" y="2575773"/>
            <a:ext cx="13504126" cy="297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 sz="2800" b="1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>
                <a:ln w="0"/>
                <a:ea typeface="Roboto"/>
                <a:cs typeface="Adobe Devanagari" panose="02040503050201020203" pitchFamily="18" charset="0"/>
              </a:rPr>
              <a:t>March 31, 2022 </a:t>
            </a:r>
            <a:endParaRPr lang="en-US" sz="2800" kern="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kern="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90D5F1-84B8-4ECC-BF9A-5B0F0CA04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22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1AF8F4-7672-4982-B11C-12C406322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2452601"/>
            <a:ext cx="16459199" cy="538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75156"/>
            <a:ext cx="18288000" cy="3238500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30182" y="498670"/>
            <a:ext cx="13543217" cy="1825430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900" b="1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April</a:t>
            </a:r>
            <a:r>
              <a:rPr lang="en-US" sz="3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30, 2022 Board Meeting</a:t>
            </a:r>
            <a:br>
              <a: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5E1ED6F-2B6B-48AC-96B2-7A0379029148}"/>
              </a:ext>
            </a:extLst>
          </p:cNvPr>
          <p:cNvSpPr/>
          <p:nvPr/>
        </p:nvSpPr>
        <p:spPr>
          <a:xfrm>
            <a:off x="2138742" y="5018251"/>
            <a:ext cx="129540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Special Revenue Funds (Grants) = ($118,648)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286B0-BF06-4AFD-B3D0-CBC35BD5EFFC}"/>
              </a:ext>
            </a:extLst>
          </p:cNvPr>
          <p:cNvSpPr txBox="1"/>
          <p:nvPr/>
        </p:nvSpPr>
        <p:spPr>
          <a:xfrm>
            <a:off x="6705600" y="3163344"/>
            <a:ext cx="4483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>
                <a:latin typeface="+mj-lt"/>
                <a:ea typeface="Roboto" panose="02000000000000000000" pitchFamily="2" charset="0"/>
              </a:rPr>
              <a:t>Amendments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20F6B5-18DA-49CC-B36B-CE39D6BAA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23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ED982D-4ADA-4AF1-A2CB-FF7888EFCDEF}"/>
              </a:ext>
            </a:extLst>
          </p:cNvPr>
          <p:cNvSpPr/>
          <p:nvPr/>
        </p:nvSpPr>
        <p:spPr>
          <a:xfrm>
            <a:off x="2243434" y="6375330"/>
            <a:ext cx="129540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Capital Projects Fund(Grants) = ($1,103,499)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80466B6-E0CA-467C-8087-2670F4B40724}"/>
              </a:ext>
            </a:extLst>
          </p:cNvPr>
          <p:cNvSpPr/>
          <p:nvPr/>
        </p:nvSpPr>
        <p:spPr>
          <a:xfrm>
            <a:off x="2243434" y="7732409"/>
            <a:ext cx="129540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Facilities Fund = $15,000</a:t>
            </a:r>
          </a:p>
        </p:txBody>
      </p:sp>
    </p:spTree>
    <p:extLst>
      <p:ext uri="{BB962C8B-B14F-4D97-AF65-F5344CB8AC3E}">
        <p14:creationId xmlns:p14="http://schemas.microsoft.com/office/powerpoint/2010/main" val="4111841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0BCD8F-4B26-40D0-BDA4-683F231A89B5}"/>
              </a:ext>
            </a:extLst>
          </p:cNvPr>
          <p:cNvSpPr/>
          <p:nvPr/>
        </p:nvSpPr>
        <p:spPr>
          <a:xfrm>
            <a:off x="0" y="8877300"/>
            <a:ext cx="18288000" cy="14097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9D73E8-B768-4D76-8AB4-8D6FB774372F}"/>
              </a:ext>
            </a:extLst>
          </p:cNvPr>
          <p:cNvSpPr/>
          <p:nvPr/>
        </p:nvSpPr>
        <p:spPr>
          <a:xfrm>
            <a:off x="0" y="8572500"/>
            <a:ext cx="18288000" cy="228600"/>
          </a:xfrm>
          <a:prstGeom prst="rect">
            <a:avLst/>
          </a:prstGeom>
          <a:solidFill>
            <a:srgbClr val="1753F1"/>
          </a:solidFill>
          <a:ln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21E597-EB49-4E32-B0DC-CA1360B302CF}"/>
              </a:ext>
            </a:extLst>
          </p:cNvPr>
          <p:cNvSpPr txBox="1"/>
          <p:nvPr/>
        </p:nvSpPr>
        <p:spPr>
          <a:xfrm>
            <a:off x="762000" y="0"/>
            <a:ext cx="16459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INTERIM FINANCIAL REPORT (unaudited)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FY 2021-22 BUDGET AMENDMENT REPORT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April 20, 2022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Special Revenue Fund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AA57AB6-C2D8-457B-8200-E9232D9D51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24</a:t>
            </a:fld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0DDF5F-7285-4944-B913-3536CFB82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8" y="3047606"/>
            <a:ext cx="16724812" cy="494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66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0BCD8F-4B26-40D0-BDA4-683F231A89B5}"/>
              </a:ext>
            </a:extLst>
          </p:cNvPr>
          <p:cNvSpPr/>
          <p:nvPr/>
        </p:nvSpPr>
        <p:spPr>
          <a:xfrm>
            <a:off x="0" y="8877300"/>
            <a:ext cx="18288000" cy="14097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9D73E8-B768-4D76-8AB4-8D6FB774372F}"/>
              </a:ext>
            </a:extLst>
          </p:cNvPr>
          <p:cNvSpPr/>
          <p:nvPr/>
        </p:nvSpPr>
        <p:spPr>
          <a:xfrm>
            <a:off x="0" y="8572500"/>
            <a:ext cx="18288000" cy="228600"/>
          </a:xfrm>
          <a:prstGeom prst="rect">
            <a:avLst/>
          </a:prstGeom>
          <a:solidFill>
            <a:srgbClr val="1753F1"/>
          </a:solidFill>
          <a:ln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21E597-EB49-4E32-B0DC-CA1360B302CF}"/>
              </a:ext>
            </a:extLst>
          </p:cNvPr>
          <p:cNvSpPr txBox="1"/>
          <p:nvPr/>
        </p:nvSpPr>
        <p:spPr>
          <a:xfrm>
            <a:off x="762000" y="0"/>
            <a:ext cx="16459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INTERIM FINANCIAL REPORT (unaudited)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FY 2021-22 BUDGET AMENDMENT REPORT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April 20, 2022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Capital Projects Fund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AA57AB6-C2D8-457B-8200-E9232D9D51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25</a:t>
            </a:fld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9E8EF-5BCF-47B9-9198-D8EB36831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90788"/>
            <a:ext cx="17070356" cy="554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67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0BCD8F-4B26-40D0-BDA4-683F231A89B5}"/>
              </a:ext>
            </a:extLst>
          </p:cNvPr>
          <p:cNvSpPr/>
          <p:nvPr/>
        </p:nvSpPr>
        <p:spPr>
          <a:xfrm>
            <a:off x="0" y="8877300"/>
            <a:ext cx="18288000" cy="14097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9D73E8-B768-4D76-8AB4-8D6FB774372F}"/>
              </a:ext>
            </a:extLst>
          </p:cNvPr>
          <p:cNvSpPr/>
          <p:nvPr/>
        </p:nvSpPr>
        <p:spPr>
          <a:xfrm>
            <a:off x="0" y="8572500"/>
            <a:ext cx="18288000" cy="228600"/>
          </a:xfrm>
          <a:prstGeom prst="rect">
            <a:avLst/>
          </a:prstGeom>
          <a:solidFill>
            <a:srgbClr val="1753F1"/>
          </a:solidFill>
          <a:ln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21E597-EB49-4E32-B0DC-CA1360B302CF}"/>
              </a:ext>
            </a:extLst>
          </p:cNvPr>
          <p:cNvSpPr txBox="1"/>
          <p:nvPr/>
        </p:nvSpPr>
        <p:spPr>
          <a:xfrm>
            <a:off x="762000" y="0"/>
            <a:ext cx="16459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INTERIM FINANCIAL REPORT (unaudited)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FY 2021-22 BUDGET AMENDMENT REPORT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April 20, 2022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Workers Compensation Fund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AA57AB6-C2D8-457B-8200-E9232D9D51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26</a:t>
            </a:fld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598C38-3FD9-42B0-97CD-046101B48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" y="3173200"/>
            <a:ext cx="16339457" cy="49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53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/>
              <a:t>Education Foundation Update</a:t>
            </a:r>
            <a:endParaRPr spc="-5"/>
          </a:p>
        </p:txBody>
      </p:sp>
      <p:sp>
        <p:nvSpPr>
          <p:cNvPr id="3" name="object 3"/>
          <p:cNvSpPr txBox="1"/>
          <p:nvPr/>
        </p:nvSpPr>
        <p:spPr>
          <a:xfrm>
            <a:off x="3521709" y="5676900"/>
            <a:ext cx="11244580" cy="44839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2800" spc="40">
                <a:solidFill>
                  <a:srgbClr val="13110E"/>
                </a:solidFill>
                <a:latin typeface="Roboto"/>
                <a:cs typeface="Roboto"/>
              </a:rPr>
              <a:t>March 31, 2022</a:t>
            </a:r>
            <a:endParaRPr sz="2800"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78223"/>
            <a:ext cx="8043575" cy="2889321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27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88381" y="190500"/>
            <a:ext cx="9981076" cy="7711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>
                <a:ln w="0"/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E961D4-6F2C-4850-A9D2-4748647AFF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28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1885655" y="5753100"/>
            <a:ext cx="2087534" cy="9541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/>
              <a:t>Net Equity $889,593.56</a:t>
            </a:r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51C33FBC-65BE-B43B-CD3E-0A235EEFB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46" y="1283018"/>
            <a:ext cx="9336358" cy="893366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95800" y="335502"/>
            <a:ext cx="9049385" cy="15622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>
                <a:solidFill>
                  <a:srgbClr val="13110E"/>
                </a:solidFill>
                <a:latin typeface="Roboto"/>
                <a:cs typeface="Roboto"/>
              </a:rPr>
              <a:t>Statement of Activities Classified</a:t>
            </a:r>
            <a:endParaRPr sz="4800"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411200" y="-19172"/>
            <a:ext cx="4906892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F0ECB2F-21BB-4249-8AB3-54C51E7B78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29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4" name="Picture 5" descr="Table&#10;&#10;Description automatically generated">
            <a:extLst>
              <a:ext uri="{FF2B5EF4-FFF2-40B4-BE49-F238E27FC236}">
                <a16:creationId xmlns:a16="http://schemas.microsoft.com/office/drawing/2014/main" id="{0C1CC1BA-F560-4240-8908-3F1CC9A1C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48" y="2444225"/>
            <a:ext cx="12432722" cy="66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1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9" cy="10286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813" y="2474044"/>
            <a:ext cx="20345399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FFFFFF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>
              <a:solidFill>
                <a:srgbClr val="FFFFFF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>
                <a:solidFill>
                  <a:srgbClr val="FFFFFF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FFFFFF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31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F4AA6-3292-4925-8C4C-769B4D4E9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502291"/>
            <a:ext cx="3505200" cy="3488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7C65BE-ABFF-4C88-BE86-75659CAD9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6500050"/>
            <a:ext cx="3505504" cy="3487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9A7FFD-77BD-4E72-8002-78D645050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200" y="6500050"/>
            <a:ext cx="3505504" cy="348721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3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81D186-7743-4967-87BE-139CB21E2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471"/>
            <a:ext cx="18278475" cy="10244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287AB0-18A6-4EA6-A2A2-DBF22B4E34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525" y="-35928"/>
            <a:ext cx="18287985" cy="1027787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-619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30</a:t>
            </a:fld>
            <a:endParaRPr lang="en-US" sz="28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E327EB-4C8E-4B5F-8908-DCF2FC25667B}"/>
                  </a:ext>
                </a:extLst>
              </p14:cNvPr>
              <p14:cNvContentPartPr/>
              <p14:nvPr/>
            </p14:nvContentPartPr>
            <p14:xfrm>
              <a:off x="7425890" y="5823041"/>
              <a:ext cx="1980000" cy="65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E327EB-4C8E-4B5F-8908-DCF2FC2566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1900" y="5715041"/>
                <a:ext cx="208762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81FF9F-07E4-4053-A4F4-D3C6BA332C83}"/>
                  </a:ext>
                </a:extLst>
              </p14:cNvPr>
              <p14:cNvContentPartPr/>
              <p14:nvPr/>
            </p14:nvContentPartPr>
            <p14:xfrm>
              <a:off x="15253730" y="5858681"/>
              <a:ext cx="708120" cy="23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81FF9F-07E4-4053-A4F4-D3C6BA332C8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199730" y="5752293"/>
                <a:ext cx="815760" cy="236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12B0CA4-2E4B-4C78-BC92-7347D85A46B0}"/>
                  </a:ext>
                </a:extLst>
              </p14:cNvPr>
              <p14:cNvContentPartPr/>
              <p14:nvPr/>
            </p14:nvContentPartPr>
            <p14:xfrm>
              <a:off x="7437770" y="6266201"/>
              <a:ext cx="1817640" cy="76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12B0CA4-2E4B-4C78-BC92-7347D85A46B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83770" y="6158201"/>
                <a:ext cx="19252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01CEE24-0A6A-4A9F-803C-2F0927DE8BEA}"/>
                  </a:ext>
                </a:extLst>
              </p14:cNvPr>
              <p14:cNvContentPartPr/>
              <p14:nvPr/>
            </p14:nvContentPartPr>
            <p14:xfrm>
              <a:off x="15119810" y="6313361"/>
              <a:ext cx="838080" cy="6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01CEE24-0A6A-4A9F-803C-2F0927DE8B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65833" y="6205361"/>
                <a:ext cx="945674" cy="2224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5539154" y="272562"/>
            <a:ext cx="66381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ea typeface="+mn-lt"/>
                <a:cs typeface="+mn-lt"/>
              </a:rPr>
              <a:t>Transaction Detail by Inflow &amp; Outflow</a:t>
            </a:r>
            <a:endParaRPr lang="en-US" sz="2800" b="1" dirty="0">
              <a:cs typeface="Calibri"/>
            </a:endParaRPr>
          </a:p>
        </p:txBody>
      </p:sp>
      <p:pic>
        <p:nvPicPr>
          <p:cNvPr id="7" name="Picture 7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D068AD68-2DE2-B800-965D-BDA63FCE5A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127" y="878210"/>
            <a:ext cx="18472437" cy="73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3669064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/>
              <a:t>PFC &amp; Lease Revenue Projects Update</a:t>
            </a:r>
            <a:endParaRPr spc="-5"/>
          </a:p>
        </p:txBody>
      </p:sp>
      <p:sp>
        <p:nvSpPr>
          <p:cNvPr id="3" name="object 3"/>
          <p:cNvSpPr txBox="1"/>
          <p:nvPr/>
        </p:nvSpPr>
        <p:spPr>
          <a:xfrm>
            <a:off x="3276600" y="6617936"/>
            <a:ext cx="11244580" cy="44839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2800" spc="40">
                <a:solidFill>
                  <a:srgbClr val="13110E"/>
                </a:solidFill>
                <a:latin typeface="Roboto"/>
                <a:cs typeface="Roboto"/>
              </a:rPr>
              <a:t>March 31, 2022</a:t>
            </a:r>
            <a:endParaRPr sz="2800"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BBC9D-F64E-450E-9A25-AF3E318E0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78223"/>
            <a:ext cx="8043575" cy="2889321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31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9666" y="3010733"/>
            <a:ext cx="7248525" cy="5581650"/>
          </a:xfrm>
          <a:custGeom>
            <a:avLst/>
            <a:gdLst/>
            <a:ahLst/>
            <a:cxnLst/>
            <a:rect l="l" t="t" r="r" b="b"/>
            <a:pathLst>
              <a:path w="7248525" h="5581650">
                <a:moveTo>
                  <a:pt x="6880373" y="5581646"/>
                </a:moveTo>
                <a:lnTo>
                  <a:pt x="368151" y="5581646"/>
                </a:lnTo>
                <a:lnTo>
                  <a:pt x="322062" y="5578770"/>
                </a:lnTo>
                <a:lnTo>
                  <a:pt x="277656" y="5570373"/>
                </a:lnTo>
                <a:lnTo>
                  <a:pt x="235281" y="5556805"/>
                </a:lnTo>
                <a:lnTo>
                  <a:pt x="195287" y="5538413"/>
                </a:lnTo>
                <a:lnTo>
                  <a:pt x="158021" y="5515549"/>
                </a:lnTo>
                <a:lnTo>
                  <a:pt x="123834" y="5488559"/>
                </a:lnTo>
                <a:lnTo>
                  <a:pt x="93073" y="5457793"/>
                </a:lnTo>
                <a:lnTo>
                  <a:pt x="66087" y="5423600"/>
                </a:lnTo>
                <a:lnTo>
                  <a:pt x="43226" y="5386328"/>
                </a:lnTo>
                <a:lnTo>
                  <a:pt x="24837" y="5346328"/>
                </a:lnTo>
                <a:lnTo>
                  <a:pt x="11271" y="5303946"/>
                </a:lnTo>
                <a:lnTo>
                  <a:pt x="2876" y="5259533"/>
                </a:lnTo>
                <a:lnTo>
                  <a:pt x="0" y="5213437"/>
                </a:lnTo>
                <a:lnTo>
                  <a:pt x="0" y="368209"/>
                </a:lnTo>
                <a:lnTo>
                  <a:pt x="2876" y="322113"/>
                </a:lnTo>
                <a:lnTo>
                  <a:pt x="11271" y="277700"/>
                </a:lnTo>
                <a:lnTo>
                  <a:pt x="24837" y="235318"/>
                </a:lnTo>
                <a:lnTo>
                  <a:pt x="43226" y="195318"/>
                </a:lnTo>
                <a:lnTo>
                  <a:pt x="66087" y="158046"/>
                </a:lnTo>
                <a:lnTo>
                  <a:pt x="93073" y="123853"/>
                </a:lnTo>
                <a:lnTo>
                  <a:pt x="123834" y="93087"/>
                </a:lnTo>
                <a:lnTo>
                  <a:pt x="158021" y="66097"/>
                </a:lnTo>
                <a:lnTo>
                  <a:pt x="195287" y="43233"/>
                </a:lnTo>
                <a:lnTo>
                  <a:pt x="235281" y="24841"/>
                </a:lnTo>
                <a:lnTo>
                  <a:pt x="277656" y="11273"/>
                </a:lnTo>
                <a:lnTo>
                  <a:pt x="322062" y="2876"/>
                </a:lnTo>
                <a:lnTo>
                  <a:pt x="368151" y="0"/>
                </a:lnTo>
                <a:lnTo>
                  <a:pt x="6880373" y="0"/>
                </a:lnTo>
                <a:lnTo>
                  <a:pt x="6926461" y="2876"/>
                </a:lnTo>
                <a:lnTo>
                  <a:pt x="6970867" y="11273"/>
                </a:lnTo>
                <a:lnTo>
                  <a:pt x="7013242" y="24841"/>
                </a:lnTo>
                <a:lnTo>
                  <a:pt x="7053236" y="43233"/>
                </a:lnTo>
                <a:lnTo>
                  <a:pt x="7090502" y="66097"/>
                </a:lnTo>
                <a:lnTo>
                  <a:pt x="7124690" y="93087"/>
                </a:lnTo>
                <a:lnTo>
                  <a:pt x="7155451" y="123853"/>
                </a:lnTo>
                <a:lnTo>
                  <a:pt x="7182436" y="158046"/>
                </a:lnTo>
                <a:lnTo>
                  <a:pt x="7205298" y="195318"/>
                </a:lnTo>
                <a:lnTo>
                  <a:pt x="7223686" y="235318"/>
                </a:lnTo>
                <a:lnTo>
                  <a:pt x="7237252" y="277700"/>
                </a:lnTo>
                <a:lnTo>
                  <a:pt x="7245648" y="322113"/>
                </a:lnTo>
                <a:lnTo>
                  <a:pt x="7248524" y="368209"/>
                </a:lnTo>
                <a:lnTo>
                  <a:pt x="7248524" y="5213437"/>
                </a:lnTo>
                <a:lnTo>
                  <a:pt x="7245648" y="5259533"/>
                </a:lnTo>
                <a:lnTo>
                  <a:pt x="7237252" y="5303946"/>
                </a:lnTo>
                <a:lnTo>
                  <a:pt x="7223686" y="5346328"/>
                </a:lnTo>
                <a:lnTo>
                  <a:pt x="7205298" y="5386328"/>
                </a:lnTo>
                <a:lnTo>
                  <a:pt x="7182436" y="5423600"/>
                </a:lnTo>
                <a:lnTo>
                  <a:pt x="7155451" y="5457793"/>
                </a:lnTo>
                <a:lnTo>
                  <a:pt x="7124690" y="5488559"/>
                </a:lnTo>
                <a:lnTo>
                  <a:pt x="7090502" y="5515549"/>
                </a:lnTo>
                <a:lnTo>
                  <a:pt x="7053236" y="5538413"/>
                </a:lnTo>
                <a:lnTo>
                  <a:pt x="7013242" y="5556805"/>
                </a:lnTo>
                <a:lnTo>
                  <a:pt x="6970867" y="5570373"/>
                </a:lnTo>
                <a:lnTo>
                  <a:pt x="6926461" y="5578770"/>
                </a:lnTo>
                <a:lnTo>
                  <a:pt x="6880373" y="55816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58" y="876300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294" y="3510502"/>
            <a:ext cx="9180624" cy="6230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753600" y="342900"/>
            <a:ext cx="7315200" cy="2514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Program for construction</a:t>
            </a:r>
            <a:endParaRPr lang="en-US" sz="440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32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31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cs typeface="Adobe Devanagari" panose="02040503050201020203" pitchFamily="18" charset="0"/>
              </a:rPr>
              <a:t>Cash Balance – </a:t>
            </a:r>
            <a:endParaRPr lang="en-US" sz="4000" b="1">
              <a:solidFill>
                <a:schemeClr val="tx1"/>
              </a:solidFill>
              <a:cs typeface="Adobe Devanagari" panose="02040503050201020203" pitchFamily="18" charset="0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>
                <a:solidFill>
                  <a:schemeClr val="tx1"/>
                </a:solidFill>
                <a:cs typeface="Adobe Devanagari" panose="02040503050201020203" pitchFamily="18" charset="0"/>
              </a:rPr>
              <a:t>As of March 31, 2022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33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079863" y="247751"/>
            <a:ext cx="15760337" cy="230832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and Signed</a:t>
            </a:r>
          </a:p>
          <a:p>
            <a:r>
              <a:rPr lang="en-US" sz="3600"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>
                <a:latin typeface="Roboto" panose="02000000000000000000" pitchFamily="2" charset="0"/>
                <a:ea typeface="Roboto" panose="02000000000000000000" pitchFamily="2" charset="0"/>
              </a:rPr>
              <a:t>Irvington – Pending Architect Assignment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858338B-2472-901E-455A-E857EAA1A58C}"/>
                  </a:ext>
                </a:extLst>
              </p14:cNvPr>
              <p14:cNvContentPartPr/>
              <p14:nvPr/>
            </p14:nvContentPartPr>
            <p14:xfrm>
              <a:off x="8818307" y="8572499"/>
              <a:ext cx="1362074" cy="66675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858338B-2472-901E-455A-E857EAA1A5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64716" y="8456878"/>
                <a:ext cx="1469616" cy="297532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EE265E4C-5476-45A2-EE47-C8C8E26363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620" y="2784832"/>
            <a:ext cx="8848491" cy="73099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F2130AB-FC98-E7D0-6A30-543FB3AD4A7A}"/>
                  </a:ext>
                </a:extLst>
              </p14:cNvPr>
              <p14:cNvContentPartPr/>
              <p14:nvPr/>
            </p14:nvContentPartPr>
            <p14:xfrm>
              <a:off x="9260897" y="8572500"/>
              <a:ext cx="1362075" cy="1143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F2130AB-FC98-E7D0-6A30-543FB3AD4A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06889" y="8465678"/>
                <a:ext cx="1469730" cy="32758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>
                <a:solidFill>
                  <a:schemeClr val="tx1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March 31, 2022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34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B2A94A6F-A5D8-CA4A-05B3-DF05DA6F3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08" y="1639788"/>
            <a:ext cx="16236175" cy="795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"/>
            <a:ext cx="18288000" cy="10289540"/>
            <a:chOff x="0" y="11"/>
            <a:chExt cx="18288000" cy="10289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"/>
              <a:ext cx="18287999" cy="10286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62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175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59943" y="162535"/>
            <a:ext cx="15485057" cy="953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lang="en-US" sz="6000" b="1" spc="-5">
                <a:solidFill>
                  <a:srgbClr val="FFFFFF"/>
                </a:solidFill>
                <a:latin typeface="Roboto"/>
                <a:cs typeface="Roboto"/>
              </a:rPr>
              <a:t>Capital Program Proposal from Aug 3, 2020</a:t>
            </a:r>
            <a:endParaRPr sz="6000">
              <a:latin typeface="Roboto"/>
              <a:cs typeface="Roboto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18A68F-196E-4E7F-8CF0-0402426E5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21914"/>
              </p:ext>
            </p:extLst>
          </p:nvPr>
        </p:nvGraphicFramePr>
        <p:xfrm>
          <a:off x="582447" y="2171700"/>
          <a:ext cx="17123103" cy="624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9265727" imgH="5210109" progId="Excel.Sheet.12">
                  <p:link updateAutomatic="1"/>
                </p:oleObj>
              </mc:Choice>
              <mc:Fallback>
                <p:oleObj name="Worksheet" r:id="rId3" imgW="19265727" imgH="5210109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18A68F-196E-4E7F-8CF0-0402426E5B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447" y="2171700"/>
                        <a:ext cx="17123103" cy="62490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54E4E28-E8A9-4F29-8387-FDCC22E520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35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00BEE1-5862-418A-8D13-E44497D384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050" y="7447838"/>
            <a:ext cx="16755392" cy="2700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b="1">
                <a:latin typeface="+mj-lt"/>
                <a:ea typeface="Roboto" panose="02000000000000000000" pitchFamily="2" charset="0"/>
              </a:rPr>
              <a:t>Note:  The Total Public Notice was $54,000,000. (</a:t>
            </a:r>
            <a:r>
              <a:rPr lang="en-US" sz="3200" b="1">
                <a:highlight>
                  <a:srgbClr val="00FFFF"/>
                </a:highlight>
                <a:latin typeface="+mj-lt"/>
                <a:ea typeface="Roboto" panose="02000000000000000000" pitchFamily="2" charset="0"/>
              </a:rPr>
              <a:t>$35,000,000 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for Revenue bonds and </a:t>
            </a:r>
            <a:r>
              <a:rPr lang="en-US" sz="3200" b="1">
                <a:highlight>
                  <a:srgbClr val="00FF00"/>
                </a:highlight>
                <a:latin typeface="+mj-lt"/>
                <a:ea typeface="Roboto" panose="02000000000000000000" pitchFamily="2" charset="0"/>
              </a:rPr>
              <a:t>$19,000,000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 for Maintenance Notes) on August 10, 2020. A transfer of $1,350,000 plus $50,000 in reimbursable expenditures was made from AB East to allocate Program Manager costs to establish the budgets. </a:t>
            </a:r>
          </a:p>
          <a:p>
            <a:pPr marL="12700" marR="5080">
              <a:lnSpc>
                <a:spcPct val="116100"/>
              </a:lnSpc>
              <a:spcBef>
                <a:spcPts val="2985"/>
              </a:spcBef>
            </a:pPr>
            <a:r>
              <a:rPr lang="en-US" sz="2400" b="1" spc="20">
                <a:solidFill>
                  <a:srgbClr val="13110E"/>
                </a:solidFill>
                <a:latin typeface="Roboto"/>
                <a:cs typeface="Roboto"/>
              </a:rPr>
              <a:t>Based on Pricing the principal amount will vary due to the premium projected in the bond sale. Revenues Bonds estimated at $27,730,000 and Maintenance Notes for $13,695,000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9336" y="1740838"/>
            <a:ext cx="5975350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5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devices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devices.</a:t>
            </a:r>
            <a:endParaRPr sz="1600">
              <a:latin typeface="Roboto"/>
              <a:cs typeface="Roboto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417751F-A99E-4E75-96B3-AD357B9F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77117"/>
              </p:ext>
            </p:extLst>
          </p:nvPr>
        </p:nvGraphicFramePr>
        <p:xfrm>
          <a:off x="304800" y="1446220"/>
          <a:ext cx="17487900" cy="593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925">
                  <a:extLst>
                    <a:ext uri="{9D8B030D-6E8A-4147-A177-3AD203B41FA5}">
                      <a16:colId xmlns:a16="http://schemas.microsoft.com/office/drawing/2014/main" val="3073803767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541427594"/>
                    </a:ext>
                  </a:extLst>
                </a:gridCol>
                <a:gridCol w="2044040">
                  <a:extLst>
                    <a:ext uri="{9D8B030D-6E8A-4147-A177-3AD203B41FA5}">
                      <a16:colId xmlns:a16="http://schemas.microsoft.com/office/drawing/2014/main" val="3829672187"/>
                    </a:ext>
                  </a:extLst>
                </a:gridCol>
                <a:gridCol w="2725387">
                  <a:extLst>
                    <a:ext uri="{9D8B030D-6E8A-4147-A177-3AD203B41FA5}">
                      <a16:colId xmlns:a16="http://schemas.microsoft.com/office/drawing/2014/main" val="1738128362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3636754008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733138899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131453240"/>
                    </a:ext>
                  </a:extLst>
                </a:gridCol>
              </a:tblGrid>
              <a:tr h="1200269"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Substantial Completion 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Maintenance Notes Projected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Revenue Bonds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General Funds </a:t>
                      </a:r>
                    </a:p>
                    <a:p>
                      <a:pPr algn="ctr"/>
                      <a:r>
                        <a:rPr lang="en-US" sz="2500"/>
                        <a:t>Use of Fund Bal.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Interest Earnings Projection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71003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Reagan Adm Bldg.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Feb  9,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007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Adult Ed Building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$18,358,750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$ 3,659,000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$12,728,598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$101,153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61082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HP East 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$7,916,645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$ 1,089,500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$4,909,645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99968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Ab East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Aug 16,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$17,805,875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$ 2,759,000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$12,943,640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103,235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340"/>
                  </a:ext>
                </a:extLst>
              </a:tr>
              <a:tr h="453435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$52,446,770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$15,873,000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$30,581,882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$5,740,000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$251,888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15876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Closed on</a:t>
                      </a:r>
                    </a:p>
                    <a:p>
                      <a:r>
                        <a:rPr lang="en-US" sz="2500"/>
                        <a:t> 12-2-20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Invested in pools.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717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14:cNvPr>
              <p14:cNvContentPartPr/>
              <p14:nvPr/>
            </p14:nvContentPartPr>
            <p14:xfrm>
              <a:off x="2254024" y="992019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0024" y="98121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14:cNvPr>
              <p14:cNvContentPartPr/>
              <p14:nvPr/>
            </p14:nvContentPartPr>
            <p14:xfrm>
              <a:off x="2248264" y="9781230"/>
              <a:ext cx="1850400" cy="29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4264" y="9673230"/>
                <a:ext cx="19580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14:cNvPr>
              <p14:cNvContentPartPr/>
              <p14:nvPr/>
            </p14:nvContentPartPr>
            <p14:xfrm>
              <a:off x="7965784" y="99702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11784" y="98622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14:cNvPr>
              <p14:cNvContentPartPr/>
              <p14:nvPr/>
            </p14:nvContentPartPr>
            <p14:xfrm>
              <a:off x="7876144" y="9794550"/>
              <a:ext cx="1873440" cy="28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22144" y="9686550"/>
                <a:ext cx="19810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14:cNvPr>
              <p14:cNvContentPartPr/>
              <p14:nvPr/>
            </p14:nvContentPartPr>
            <p14:xfrm>
              <a:off x="2367064" y="9981750"/>
              <a:ext cx="1271880" cy="8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13064" y="9873750"/>
                <a:ext cx="13795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14:cNvPr>
              <p14:cNvContentPartPr/>
              <p14:nvPr/>
            </p14:nvContentPartPr>
            <p14:xfrm>
              <a:off x="2404504" y="10031430"/>
              <a:ext cx="1607760" cy="51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50504" y="9924175"/>
                <a:ext cx="1715400" cy="265993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0D8388B-A69A-439D-83AD-363B4FD4934D}"/>
              </a:ext>
            </a:extLst>
          </p:cNvPr>
          <p:cNvSpPr txBox="1"/>
          <p:nvPr/>
        </p:nvSpPr>
        <p:spPr>
          <a:xfrm>
            <a:off x="3229261" y="316410"/>
            <a:ext cx="1463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2020 Projected Capital Improvement Program</a:t>
            </a:r>
            <a:endParaRPr lang="en-US" sz="4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28F12BE-1981-43A7-8031-E7183408AD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36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25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302385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-190500" y="2047455"/>
            <a:ext cx="18211800" cy="429245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/s/ Rubi Platero, MBA, Staff Accountant II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A93BD3-2C1D-4AA4-AFE4-69ABDB4D50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37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472" y="385482"/>
            <a:ext cx="13562329" cy="250068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60">
                <a:solidFill>
                  <a:srgbClr val="1753F1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>
                <a:solidFill>
                  <a:srgbClr val="1753F1"/>
                </a:solidFill>
                <a:latin typeface="Roboto"/>
                <a:cs typeface="Roboto"/>
              </a:rPr>
            </a:br>
            <a:r>
              <a:rPr lang="en-US" sz="3200" b="1" spc="60">
                <a:solidFill>
                  <a:srgbClr val="1753F1"/>
                </a:solidFill>
                <a:latin typeface="Roboto"/>
                <a:cs typeface="Roboto"/>
              </a:rPr>
              <a:t>(unaudited) </a:t>
            </a:r>
            <a:br>
              <a:rPr lang="en-US" sz="3200" b="1" spc="60">
                <a:solidFill>
                  <a:srgbClr val="1753F1"/>
                </a:solidFill>
                <a:latin typeface="Roboto"/>
                <a:cs typeface="Roboto"/>
              </a:rPr>
            </a:br>
            <a:r>
              <a:rPr lang="en-US" sz="3200" b="1" spc="60">
                <a:solidFill>
                  <a:srgbClr val="1753F1"/>
                </a:solidFill>
                <a:latin typeface="Roboto"/>
                <a:cs typeface="Roboto"/>
              </a:rPr>
              <a:t>GENERAL FUND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60">
                <a:solidFill>
                  <a:srgbClr val="1753F1"/>
                </a:solidFill>
                <a:latin typeface="Roboto"/>
                <a:cs typeface="Roboto"/>
              </a:rPr>
              <a:t>Balance Sheet as of </a:t>
            </a:r>
          </a:p>
          <a:p>
            <a:pPr marL="12700">
              <a:spcBef>
                <a:spcPts val="100"/>
              </a:spcBef>
            </a:pPr>
            <a:r>
              <a:rPr lang="en-US" sz="3200" b="1" spc="60">
                <a:solidFill>
                  <a:srgbClr val="1753F1"/>
                </a:solidFill>
                <a:latin typeface="Roboto"/>
              </a:rPr>
              <a:t>March 31,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743953"/>
            <a:ext cx="6719182" cy="1828547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4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FB9C7DAF-AA39-34E5-9E6F-1E3451C48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26" y="380492"/>
            <a:ext cx="8202303" cy="81953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chemeClr val="tx1"/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tx1"/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latin typeface="Roboto"/>
                <a:cs typeface="Roboto"/>
              </a:rPr>
            </a:br>
            <a:r>
              <a:rPr lang="en-US" sz="3200" b="1" spc="40">
                <a:solidFill>
                  <a:schemeClr val="tx1"/>
                </a:solidFill>
              </a:rPr>
              <a:t>As of March 31, 2022</a:t>
            </a:r>
            <a:endParaRPr sz="3200">
              <a:solidFill>
                <a:schemeClr val="tx1"/>
              </a:solidFill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latin typeface="Roboto"/>
                <a:cs typeface="Roboto"/>
              </a:rPr>
              <a:t>The </a:t>
            </a:r>
            <a:r>
              <a:rPr lang="en-US" sz="2800" b="1" u="sng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Roboto"/>
                <a:cs typeface="Roboto"/>
              </a:rPr>
              <a:t>ESTIMATED </a:t>
            </a:r>
            <a:r>
              <a:rPr lang="en-US" sz="2800" b="1" spc="-5" dirty="0">
                <a:latin typeface="Roboto"/>
                <a:cs typeface="Roboto"/>
              </a:rPr>
              <a:t>General Fund balance at 03/31/2022 is $36,387,233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2022.</a:t>
            </a:r>
            <a:endParaRPr lang="en-US" sz="2800" b="1" spc="-5" dirty="0">
              <a:latin typeface="Roboto"/>
              <a:ea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25" y="8867775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5807118" y="8208061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213969A-F338-4D6F-A3CB-F43F14B7C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5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87175D-A60A-4A3D-A1A4-3C62A3386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39" y="3565813"/>
            <a:ext cx="14256907" cy="52245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EDB9C2AF-7278-42E2-81C0-B196787D6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833" y="8568734"/>
            <a:ext cx="13168501" cy="9388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31E8F54-38CC-4073-B174-1FA881E80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436" y="6817967"/>
            <a:ext cx="13168501" cy="9388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C32A8C1-553C-4C99-BAD5-2C4E599FF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172" y="5061202"/>
            <a:ext cx="13112284" cy="93886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2843954" y="3308539"/>
            <a:ext cx="13168971" cy="940761"/>
          </a:xfrm>
          <a:custGeom>
            <a:avLst/>
            <a:gdLst/>
            <a:ahLst/>
            <a:cxnLst/>
            <a:rect l="l" t="t" r="r" b="b"/>
            <a:pathLst>
              <a:path w="6629400" h="3857625">
                <a:moveTo>
                  <a:pt x="6261534" y="3857624"/>
                </a:moveTo>
                <a:lnTo>
                  <a:pt x="367790" y="3857624"/>
                </a:lnTo>
                <a:lnTo>
                  <a:pt x="321746" y="3854747"/>
                </a:lnTo>
                <a:lnTo>
                  <a:pt x="277384" y="3846347"/>
                </a:lnTo>
                <a:lnTo>
                  <a:pt x="235051" y="3832774"/>
                </a:lnTo>
                <a:lnTo>
                  <a:pt x="195095" y="3814376"/>
                </a:lnTo>
                <a:lnTo>
                  <a:pt x="157867" y="3791504"/>
                </a:lnTo>
                <a:lnTo>
                  <a:pt x="123712" y="3764505"/>
                </a:lnTo>
                <a:lnTo>
                  <a:pt x="92981" y="3733728"/>
                </a:lnTo>
                <a:lnTo>
                  <a:pt x="66022" y="3699524"/>
                </a:lnTo>
                <a:lnTo>
                  <a:pt x="43183" y="3662239"/>
                </a:lnTo>
                <a:lnTo>
                  <a:pt x="24813" y="3622225"/>
                </a:lnTo>
                <a:lnTo>
                  <a:pt x="11260" y="3579829"/>
                </a:lnTo>
                <a:lnTo>
                  <a:pt x="2873" y="3535401"/>
                </a:lnTo>
                <a:lnTo>
                  <a:pt x="0" y="3489290"/>
                </a:lnTo>
                <a:lnTo>
                  <a:pt x="0" y="368334"/>
                </a:lnTo>
                <a:lnTo>
                  <a:pt x="2873" y="322223"/>
                </a:lnTo>
                <a:lnTo>
                  <a:pt x="11260" y="277794"/>
                </a:lnTo>
                <a:lnTo>
                  <a:pt x="24813" y="235399"/>
                </a:lnTo>
                <a:lnTo>
                  <a:pt x="43183" y="195384"/>
                </a:lnTo>
                <a:lnTo>
                  <a:pt x="66022" y="158100"/>
                </a:lnTo>
                <a:lnTo>
                  <a:pt x="92981" y="123895"/>
                </a:lnTo>
                <a:lnTo>
                  <a:pt x="123712" y="93119"/>
                </a:lnTo>
                <a:lnTo>
                  <a:pt x="157867" y="66120"/>
                </a:lnTo>
                <a:lnTo>
                  <a:pt x="195095" y="43247"/>
                </a:lnTo>
                <a:lnTo>
                  <a:pt x="235051" y="24850"/>
                </a:lnTo>
                <a:lnTo>
                  <a:pt x="277384" y="11277"/>
                </a:lnTo>
                <a:lnTo>
                  <a:pt x="321746" y="2877"/>
                </a:lnTo>
                <a:lnTo>
                  <a:pt x="367790" y="0"/>
                </a:lnTo>
                <a:lnTo>
                  <a:pt x="6261534" y="0"/>
                </a:lnTo>
                <a:lnTo>
                  <a:pt x="6307578" y="2877"/>
                </a:lnTo>
                <a:lnTo>
                  <a:pt x="6351940" y="11277"/>
                </a:lnTo>
                <a:lnTo>
                  <a:pt x="6394273" y="24850"/>
                </a:lnTo>
                <a:lnTo>
                  <a:pt x="6434229" y="43247"/>
                </a:lnTo>
                <a:lnTo>
                  <a:pt x="6471458" y="66120"/>
                </a:lnTo>
                <a:lnTo>
                  <a:pt x="6505612" y="93119"/>
                </a:lnTo>
                <a:lnTo>
                  <a:pt x="6536343" y="123895"/>
                </a:lnTo>
                <a:lnTo>
                  <a:pt x="6563302" y="158100"/>
                </a:lnTo>
                <a:lnTo>
                  <a:pt x="6586141" y="195384"/>
                </a:lnTo>
                <a:lnTo>
                  <a:pt x="6604511" y="235399"/>
                </a:lnTo>
                <a:lnTo>
                  <a:pt x="6618064" y="277794"/>
                </a:lnTo>
                <a:lnTo>
                  <a:pt x="6626451" y="322223"/>
                </a:lnTo>
                <a:lnTo>
                  <a:pt x="6629325" y="368334"/>
                </a:lnTo>
                <a:lnTo>
                  <a:pt x="6629325" y="3489290"/>
                </a:lnTo>
                <a:lnTo>
                  <a:pt x="6626451" y="3535401"/>
                </a:lnTo>
                <a:lnTo>
                  <a:pt x="6618064" y="3579829"/>
                </a:lnTo>
                <a:lnTo>
                  <a:pt x="6604511" y="3622225"/>
                </a:lnTo>
                <a:lnTo>
                  <a:pt x="6586141" y="3662239"/>
                </a:lnTo>
                <a:lnTo>
                  <a:pt x="6563302" y="3699524"/>
                </a:lnTo>
                <a:lnTo>
                  <a:pt x="6536343" y="3733728"/>
                </a:lnTo>
                <a:lnTo>
                  <a:pt x="6505612" y="3764505"/>
                </a:lnTo>
                <a:lnTo>
                  <a:pt x="6471458" y="3791504"/>
                </a:lnTo>
                <a:lnTo>
                  <a:pt x="6434229" y="3814376"/>
                </a:lnTo>
                <a:lnTo>
                  <a:pt x="6394273" y="3832774"/>
                </a:lnTo>
                <a:lnTo>
                  <a:pt x="6351940" y="3846347"/>
                </a:lnTo>
                <a:lnTo>
                  <a:pt x="6307578" y="3854747"/>
                </a:lnTo>
                <a:lnTo>
                  <a:pt x="6261534" y="3857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8842" y="3449203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57400" y="330841"/>
            <a:ext cx="13709312" cy="249042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/>
              <a:t>INTERIM FINANCIAL REPORT (unaudited)</a:t>
            </a:r>
            <a:br>
              <a:rPr lang="en-US" sz="5400" spc="-50" dirty="0"/>
            </a:br>
            <a:r>
              <a:rPr lang="en-US" sz="5400" spc="-50" dirty="0"/>
              <a:t>As of </a:t>
            </a:r>
            <a:r>
              <a:rPr lang="en-US" sz="5400" spc="-5"/>
              <a:t>March 31</a:t>
            </a:r>
            <a:r>
              <a:rPr lang="en-US" sz="5400" spc="-5">
                <a:solidFill>
                  <a:srgbClr val="13110E"/>
                </a:solidFill>
                <a:latin typeface="Roboto"/>
                <a:cs typeface="Roboto"/>
              </a:rPr>
              <a:t>, 2022</a:t>
            </a:r>
            <a:br>
              <a:rPr lang="en-US" sz="5400" spc="-5" dirty="0">
                <a:latin typeface="Roboto"/>
                <a:cs typeface="Roboto"/>
              </a:rPr>
            </a:br>
            <a:br>
              <a:rPr lang="en-US" sz="900" spc="-5" dirty="0">
                <a:latin typeface="Roboto"/>
                <a:cs typeface="Roboto"/>
              </a:rPr>
            </a:br>
            <a:r>
              <a:rPr lang="en-US" sz="4500" b="1" spc="-5">
                <a:solidFill>
                  <a:srgbClr val="13110E"/>
                </a:solidFill>
                <a:latin typeface="Roboto"/>
              </a:rPr>
              <a:t>Financial Ratios</a:t>
            </a:r>
            <a:endParaRPr lang="en-US" sz="45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12392" y="8645751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	 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903781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798535" y="5141594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13110E"/>
                </a:solidFill>
                <a:latin typeface="Roboto"/>
                <a:cs typeface="Roboto"/>
              </a:rPr>
              <a:t>Two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leverage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4BE695-EF06-47D7-B4BA-D3C2CF30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842" y="8837019"/>
            <a:ext cx="579170" cy="5791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5BB26A-2DB7-40AB-B977-9C5D1FCF0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842" y="6974098"/>
            <a:ext cx="579170" cy="57917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058842" y="5320274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9DF5D8A-693A-43BF-902F-7CA99866A4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6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798535" y="3386504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13110E"/>
                </a:solidFill>
                <a:latin typeface="Roboto"/>
                <a:cs typeface="Roboto"/>
              </a:rPr>
              <a:t>One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lang="en-US" sz="4500" b="1" spc="-5">
                <a:solidFill>
                  <a:srgbClr val="13110E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4305300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95300"/>
            <a:ext cx="10058400" cy="1625600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anchor="t">
            <a:normAutofit fontScale="900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As of March 31, 2022</a:t>
            </a:r>
            <a:br>
              <a:rPr lang="en-US" sz="24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>
              <a:solidFill>
                <a:schemeClr val="bg1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55247" y="2840773"/>
            <a:ext cx="7147410" cy="1812208"/>
          </a:xfrm>
          <a:prstGeom prst="rect">
            <a:avLst/>
          </a:prstGeom>
          <a:solidFill>
            <a:srgbClr val="558ED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 fund balance? (*)Unadjusted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198849" y="2840773"/>
            <a:ext cx="7147411" cy="1832820"/>
          </a:xfrm>
          <a:prstGeom prst="rect">
            <a:avLst/>
          </a:prstGeom>
          <a:solidFill>
            <a:srgbClr val="558ED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39722" y="4779140"/>
            <a:ext cx="7147409" cy="324348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Unassigned Fund Balance    $15,945,801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Total G/F Expenditures	  $</a:t>
            </a:r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31,402,744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213876" y="4779140"/>
            <a:ext cx="7147409" cy="324348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89150"/>
            <a:ext cx="2644764" cy="1034886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51% FY22 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6245858" y="8191867"/>
            <a:ext cx="2644764" cy="1034886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62% FY21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475660" y="8198514"/>
            <a:ext cx="2644765" cy="1025522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$37M FY22 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258800" y="8210719"/>
            <a:ext cx="2644765" cy="1013317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$47M FY21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30%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657689" y="4863008"/>
            <a:ext cx="6229729" cy="15234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2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    $</a:t>
            </a:r>
            <a:r>
              <a:rPr lang="en-US" sz="2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39,668,254</a:t>
            </a:r>
            <a:r>
              <a:rPr lang="en-US" sz="2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– </a:t>
            </a:r>
            <a:r>
              <a:rPr lang="en-US" sz="2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2,194,721</a:t>
            </a:r>
            <a:r>
              <a:rPr lang="en-US" sz="2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= </a:t>
            </a:r>
            <a:r>
              <a:rPr lang="en-US" sz="2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37,473,533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2057400" y="5295900"/>
            <a:ext cx="6940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547C170-05B1-456E-92DF-D4ED34B01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7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4305300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95300"/>
            <a:ext cx="10058400" cy="1625600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anchor="t">
            <a:normAutofit fontScale="900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6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As of </a:t>
            </a:r>
            <a:r>
              <a:rPr lang="en-US" sz="4000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March 31, 2022</a:t>
            </a:r>
            <a:br>
              <a:rPr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500" b="1" i="1" u="none" strike="noStrike" kern="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Roboto"/>
                <a:cs typeface="Adobe Devanagari" panose="02040503050201020203" pitchFamily="18" charset="0"/>
              </a:rPr>
              <a:t>Indicators of Efficient Leverage Reserves</a:t>
            </a:r>
            <a:endParaRPr kumimoji="0" lang="en-US" sz="45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11534" y="2867589"/>
            <a:ext cx="7196419" cy="1810627"/>
          </a:xfrm>
          <a:prstGeom prst="rect">
            <a:avLst/>
          </a:prstGeom>
          <a:solidFill>
            <a:srgbClr val="558ED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Balance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213177" y="2866733"/>
            <a:ext cx="6828184" cy="1824493"/>
          </a:xfrm>
          <a:prstGeom prst="rect">
            <a:avLst/>
          </a:prstGeom>
          <a:solidFill>
            <a:srgbClr val="558ED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its debt payments?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11535" y="4800600"/>
            <a:ext cx="7196419" cy="323354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Balance     $15,945,801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Fund Balance                 $37,473,533 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206902" y="4807007"/>
            <a:ext cx="6828184" cy="323725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 Principal and Interest Payments 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$ 3,532,411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 Less Facility Charges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42,792,348 </a:t>
            </a:r>
            <a:r>
              <a:rPr lang="en-US" sz="2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- 3,329,904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89150"/>
            <a:ext cx="2644764" cy="1034886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FY22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6245858" y="8191867"/>
            <a:ext cx="2644764" cy="1034886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FY21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462213" y="8198514"/>
            <a:ext cx="2644765" cy="1025522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9.0%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258800" y="8226415"/>
            <a:ext cx="2644765" cy="1013317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8.5%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87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6%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950462" y="5372100"/>
            <a:ext cx="6940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911534" y="6586639"/>
            <a:ext cx="71964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	  &lt;75%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	  50% to 75%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180047" y="6590277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&lt;25% of annual revenue</a:t>
            </a:r>
          </a:p>
          <a:p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25% to &lt;49%</a:t>
            </a:r>
          </a:p>
          <a:p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346239" y="5681912"/>
            <a:ext cx="6198561" cy="334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3FAA5A45-91A6-4DB4-AEB1-C077675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8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4305300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95300"/>
            <a:ext cx="10058400" cy="1625600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anchor="t">
            <a:normAutofit fontScale="900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6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As of </a:t>
            </a:r>
            <a:r>
              <a:rPr lang="en-US" sz="4000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March 31, 2022</a:t>
            </a:r>
            <a:br>
              <a:rPr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500" b="1" i="1" u="none" strike="noStrike" kern="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Roboto"/>
                <a:cs typeface="Adobe Devanagari" panose="02040503050201020203" pitchFamily="18" charset="0"/>
              </a:rPr>
              <a:t>Indicators of Efficiency</a:t>
            </a:r>
            <a:endParaRPr kumimoji="0" lang="en-US" sz="45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11534" y="2799550"/>
            <a:ext cx="7178268" cy="1855077"/>
          </a:xfrm>
          <a:prstGeom prst="rect">
            <a:avLst/>
          </a:prstGeom>
          <a:solidFill>
            <a:srgbClr val="558ED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180047" y="2799551"/>
            <a:ext cx="6821953" cy="1866884"/>
          </a:xfrm>
          <a:prstGeom prst="rect">
            <a:avLst/>
          </a:prstGeom>
          <a:solidFill>
            <a:srgbClr val="558ED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20243" y="4800600"/>
            <a:ext cx="7187711" cy="323354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Current Tax Revenue	      $24,890,922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198199" y="4798971"/>
            <a:ext cx="6803801" cy="323517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$977,858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89150"/>
            <a:ext cx="2644764" cy="1034886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 FY22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6245858" y="8191867"/>
            <a:ext cx="2644764" cy="1034886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22% FY21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363312" y="8200142"/>
            <a:ext cx="2644765" cy="1025522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2900035" y="8198513"/>
            <a:ext cx="2644765" cy="1013317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41%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3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950462" y="5445636"/>
            <a:ext cx="6940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920243" y="6568566"/>
            <a:ext cx="71979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180047" y="6590277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238008" y="5453139"/>
            <a:ext cx="6546303" cy="275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14400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$42,792,348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158EA85-D8E2-4388-AAE7-5B103ED1D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9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2030588" y="55026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     $66,941,292</a:t>
            </a:r>
          </a:p>
        </p:txBody>
      </p:sp>
    </p:spTree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2" ma:contentTypeDescription="Create a new document." ma:contentTypeScope="" ma:versionID="4b19148d5e9ae5e158fb2976fdaea4bd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2fedc01e952a2be0561f789e1d7a5ad6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594FD4-DC4B-4D3C-ABD0-90F0B5FB3D07}">
  <ds:schemaRefs>
    <ds:schemaRef ds:uri="http://purl.org/dc/terms/"/>
    <ds:schemaRef ds:uri="68a1d430-a50e-484c-b4d2-499916cee94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7CD87B4-4DDA-4D53-84E0-3C87A86FE69E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1858</Words>
  <Application>Microsoft Office PowerPoint</Application>
  <PresentationFormat>Custom</PresentationFormat>
  <Paragraphs>299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Abadi Extra Light</vt:lpstr>
      <vt:lpstr>Adobe Devanagari</vt:lpstr>
      <vt:lpstr>Arial</vt:lpstr>
      <vt:lpstr>Calibri</vt:lpstr>
      <vt:lpstr>Roboto</vt:lpstr>
      <vt:lpstr>Times New Roman</vt:lpstr>
      <vt:lpstr>Office Theme</vt:lpstr>
      <vt:lpstr>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</vt:lpstr>
      <vt:lpstr>PowerPoint Presentation</vt:lpstr>
      <vt:lpstr>Highlights of Interim Financial Report (unaudited)</vt:lpstr>
      <vt:lpstr>Posted on Our Website</vt:lpstr>
      <vt:lpstr>PowerPoint Presentation</vt:lpstr>
      <vt:lpstr>INTERIM FINANCIAL REPORT (unaudited) ASST. SUPERINTENDENT FOR BUSINESS SERVICES MESSAGE As of March 31, 2022</vt:lpstr>
      <vt:lpstr>INTERIM FINANCIAL REPORT (unaudited) As of March 31, 2022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PFC &amp; Lease Revenue Projects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Jessica Bermea</cp:lastModifiedBy>
  <cp:revision>160</cp:revision>
  <cp:lastPrinted>2022-02-22T21:49:40Z</cp:lastPrinted>
  <dcterms:created xsi:type="dcterms:W3CDTF">2021-09-22T16:28:29Z</dcterms:created>
  <dcterms:modified xsi:type="dcterms:W3CDTF">2022-04-20T00:20:16Z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</Properties>
</file>